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9" r:id="rId3"/>
    <p:sldId id="278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9" r:id="rId15"/>
    <p:sldId id="328" r:id="rId16"/>
    <p:sldId id="330" r:id="rId17"/>
    <p:sldId id="331" r:id="rId18"/>
    <p:sldId id="332" r:id="rId19"/>
    <p:sldId id="379" r:id="rId20"/>
    <p:sldId id="333" r:id="rId21"/>
    <p:sldId id="380" r:id="rId22"/>
    <p:sldId id="334" r:id="rId23"/>
    <p:sldId id="381" r:id="rId24"/>
    <p:sldId id="358" r:id="rId25"/>
    <p:sldId id="336" r:id="rId26"/>
    <p:sldId id="350" r:id="rId27"/>
    <p:sldId id="352" r:id="rId28"/>
    <p:sldId id="353" r:id="rId29"/>
    <p:sldId id="370" r:id="rId30"/>
    <p:sldId id="371" r:id="rId31"/>
    <p:sldId id="351" r:id="rId32"/>
    <p:sldId id="365" r:id="rId33"/>
    <p:sldId id="366" r:id="rId34"/>
    <p:sldId id="354" r:id="rId35"/>
    <p:sldId id="377" r:id="rId36"/>
    <p:sldId id="355" r:id="rId37"/>
    <p:sldId id="367" r:id="rId38"/>
    <p:sldId id="368" r:id="rId39"/>
    <p:sldId id="369" r:id="rId40"/>
    <p:sldId id="372" r:id="rId41"/>
    <p:sldId id="373" r:id="rId42"/>
    <p:sldId id="374" r:id="rId43"/>
    <p:sldId id="375" r:id="rId44"/>
    <p:sldId id="382" r:id="rId45"/>
    <p:sldId id="383" r:id="rId46"/>
    <p:sldId id="384" r:id="rId47"/>
    <p:sldId id="356" r:id="rId48"/>
    <p:sldId id="376" r:id="rId49"/>
    <p:sldId id="378" r:id="rId50"/>
    <p:sldId id="357" r:id="rId51"/>
    <p:sldId id="385" r:id="rId52"/>
    <p:sldId id="360" r:id="rId53"/>
    <p:sldId id="361" r:id="rId54"/>
    <p:sldId id="36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A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72" autoAdjust="0"/>
    <p:restoredTop sz="94660"/>
  </p:normalViewPr>
  <p:slideViewPr>
    <p:cSldViewPr snapToGrid="0">
      <p:cViewPr>
        <p:scale>
          <a:sx n="100" d="100"/>
          <a:sy n="100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F2111-D154-4062-AED2-7961B5E9082C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CB645-BD88-40AC-B33B-EE384EDB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the terminology behind the main identifier.</a:t>
            </a:r>
            <a:endParaRPr/>
          </a:p>
        </p:txBody>
      </p:sp>
      <p:sp>
        <p:nvSpPr>
          <p:cNvPr id="119" name="Google Shape;11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91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3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2 Title Slide">
  <p:cSld name="Blue2 Title Slide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957269" y="1796483"/>
            <a:ext cx="961073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FF0FF"/>
              </a:buClr>
              <a:buSzPts val="7200"/>
              <a:buFont typeface="Cambria"/>
              <a:buNone/>
              <a:defRPr sz="7200">
                <a:solidFill>
                  <a:srgbClr val="6FF0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/>
            <a:ahLst/>
            <a:cxnLst/>
            <a:rect l="l" t="t" r="r" b="b"/>
            <a:pathLst>
              <a:path w="2196089" h="6849789" extrusionOk="0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59A6B8B-4042-4E62-ABE6-CAEC6D0AFE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01" y="262118"/>
            <a:ext cx="225287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620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qua footer sm" userDrawn="1">
  <p:cSld name="Aqua footer sm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-5400000" flipH="1">
            <a:off x="8567307" y="3252524"/>
            <a:ext cx="2026084" cy="5223308"/>
          </a:xfrm>
          <a:custGeom>
            <a:avLst/>
            <a:gdLst/>
            <a:ahLst/>
            <a:cxnLst/>
            <a:rect l="l" t="t" r="r" b="b"/>
            <a:pathLst>
              <a:path w="2196089" h="6849789" extrusionOk="0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0">
                <a:srgbClr val="83C4CC">
                  <a:alpha val="0"/>
                </a:srgbClr>
              </a:gs>
              <a:gs pos="99000">
                <a:srgbClr val="83C4CC"/>
              </a:gs>
              <a:gs pos="100000">
                <a:srgbClr val="83C4C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" name="Google Shape;34;p6"/>
          <p:cNvSpPr/>
          <p:nvPr/>
        </p:nvSpPr>
        <p:spPr>
          <a:xfrm rot="-5400000" flipH="1">
            <a:off x="9813760" y="4479761"/>
            <a:ext cx="1833614" cy="2922873"/>
          </a:xfrm>
          <a:custGeom>
            <a:avLst/>
            <a:gdLst/>
            <a:ahLst/>
            <a:cxnLst/>
            <a:rect l="l" t="t" r="r" b="b"/>
            <a:pathLst>
              <a:path w="2196089" h="6849789" extrusionOk="0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 Narrow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Page </a:t>
            </a:r>
            <a:fld id="{00000000-1234-1234-1234-123412341234}" type="slidenum">
              <a:rPr lang="en-US" sz="105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050" b="1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7" name="Google Shape;37;p6" descr="NOAA Fisheries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6386" y="1632253"/>
            <a:ext cx="8151812" cy="3532187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4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027113" indent="-571500">
              <a:buFont typeface="Arial" panose="020B0604020202020204" pitchFamily="34" charset="0"/>
              <a:buChar char="•"/>
              <a:defRPr sz="3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092200" indent="-457200">
              <a:buFont typeface="Arial" panose="020B0604020202020204" pitchFamily="34" charset="0"/>
              <a:buChar char="•"/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8165" y="12449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59A6B8B-4042-4E62-ABE6-CAEC6D0AF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01" y="262118"/>
            <a:ext cx="225287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7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1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744CB-E85A-4053-B077-8794D7F78907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8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870184" y="2563561"/>
            <a:ext cx="961073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lvl="0">
              <a:buClr>
                <a:schemeClr val="dk2"/>
              </a:buClr>
            </a:pPr>
            <a:r>
              <a:rPr lang="en-US" sz="4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MULTIFAN-CL:</a:t>
            </a:r>
            <a:br>
              <a:rPr lang="en-US" sz="4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Indian Ocean yellowfin tuna</a:t>
            </a:r>
            <a:endParaRPr sz="4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0184" y="3745419"/>
            <a:ext cx="9610731" cy="732761"/>
          </a:xfrm>
        </p:spPr>
        <p:txBody>
          <a:bodyPr/>
          <a:lstStyle/>
          <a:p>
            <a:pPr marL="0" indent="0"/>
            <a:r>
              <a:rPr lang="en-US" i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Spatial Stock Assessment Simulation Experiment</a:t>
            </a:r>
            <a:endParaRPr lang="en-US" sz="2800" dirty="0" smtClean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331435" y="-574334"/>
            <a:ext cx="417903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</a:t>
            </a:r>
            <a:r>
              <a:rPr lang="en-US" sz="135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Teal Title Slide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you can swap to the</a:t>
            </a:r>
            <a:b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 b="1" i="0" u="none" strike="noStrike" cap="none" dirty="0">
                <a:solidFill>
                  <a:srgbClr val="0055A4"/>
                </a:solidFill>
                <a:latin typeface="Calibri"/>
                <a:ea typeface="Calibri"/>
                <a:cs typeface="Calibri"/>
                <a:sym typeface="Calibri"/>
              </a:rPr>
              <a:t>Blue 1 Title Slide 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135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Blue2 Title Slide 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Layout menu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70183" y="4478180"/>
            <a:ext cx="915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November 21/22</a:t>
            </a:r>
            <a:r>
              <a:rPr lang="en-US" sz="2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2022</a:t>
            </a:r>
          </a:p>
          <a:p>
            <a:pPr marL="0" indent="0"/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Webinar #2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MULTIFAN-CL: Spatial considerations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8370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Recruitment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Assumes a single stock-recruit relationship applies to all regions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.g., spawning biomass is pooled across regions to determine total recruitment across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Average recruitment apportionment to each region can be estimated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Temporal variation in recruitment (estimated) can be shared across regions, or regional recruitment deviates can also be estimated</a:t>
            </a:r>
          </a:p>
        </p:txBody>
      </p:sp>
    </p:spTree>
    <p:extLst>
      <p:ext uri="{BB962C8B-B14F-4D97-AF65-F5344CB8AC3E}">
        <p14:creationId xmlns:p14="http://schemas.microsoft.com/office/powerpoint/2010/main" val="41960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MULTIFAN-CL: Usage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1" y="1153577"/>
            <a:ext cx="572307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Used almost exclusively by the Pacific Community (SPC) to produce assessments for the Western and Central Pacific Fisheries Commission (WCPFC)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Assessments are predominantly spatial in nature, most include tagging data and estimate movement, most do not directly incorporate age data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Recently </a:t>
            </a:r>
            <a:r>
              <a:rPr lang="en-US" sz="2000" dirty="0">
                <a:latin typeface="+mj-lt"/>
              </a:rPr>
              <a:t>a</a:t>
            </a:r>
            <a:r>
              <a:rPr lang="en-US" sz="2000" dirty="0" smtClean="0">
                <a:latin typeface="+mj-lt"/>
              </a:rPr>
              <a:t>ssessed species &amp; regional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2022 Western and Central Pacific Ocean (WCPO) skipjack tuna (8 regions)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2020 WCPO bigeye tuna (9 regions)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2020 WCPO yellowfin tuna (9 regions)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2021 South Pacific albacore tuna (4 regions)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2019 Southwest Pacific Ocean striped marlin</a:t>
            </a:r>
          </a:p>
          <a:p>
            <a:pPr lvl="1"/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    (1 region)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2021 Southwest Pacific Ocean swordfish</a:t>
            </a:r>
          </a:p>
          <a:p>
            <a:pPr lvl="1"/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    (2 regions)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717665" y="2287179"/>
            <a:ext cx="2377440" cy="2377440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43033" y="2277194"/>
            <a:ext cx="2743200" cy="2743200"/>
          </a:xfrm>
          <a:prstGeom prst="ellipse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42478" y="1429307"/>
            <a:ext cx="1960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MULTIFAN-CL users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1473" y="1844806"/>
            <a:ext cx="15792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People who have worked at SPC</a:t>
            </a:r>
            <a:endParaRPr lang="en-US" sz="2400" dirty="0">
              <a:latin typeface="+mj-lt"/>
            </a:endParaRPr>
          </a:p>
        </p:txBody>
      </p:sp>
      <p:cxnSp>
        <p:nvCxnSpPr>
          <p:cNvPr id="11" name="Curved Connector 10"/>
          <p:cNvCxnSpPr>
            <a:stCxn id="9" idx="2"/>
            <a:endCxn id="8" idx="6"/>
          </p:cNvCxnSpPr>
          <p:nvPr/>
        </p:nvCxnSpPr>
        <p:spPr>
          <a:xfrm rot="5400000">
            <a:off x="10556509" y="3344191"/>
            <a:ext cx="234328" cy="37487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2" idx="2"/>
            <a:endCxn id="5" idx="1"/>
          </p:cNvCxnSpPr>
          <p:nvPr/>
        </p:nvCxnSpPr>
        <p:spPr>
          <a:xfrm rot="16200000" flipH="1">
            <a:off x="7756716" y="2326229"/>
            <a:ext cx="375043" cy="243191"/>
          </a:xfrm>
          <a:prstGeom prst="curvedConnector3">
            <a:avLst>
              <a:gd name="adj1" fmla="val 8275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6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Model development - Pathway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4514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Composition data likelihood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Catch errors v. catch-conditioning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Fishery structure &amp; selectivity groupings</a:t>
            </a:r>
          </a:p>
          <a:p>
            <a:pPr lvl="1"/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3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Model development - Pathway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4514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Composition data likelihood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Catch errors v. catch-conditioning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Fishery structure &amp; selectivity groupings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62818" y="2177996"/>
            <a:ext cx="2825086" cy="1468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Start developing four region model</a:t>
            </a:r>
            <a:endParaRPr lang="en-US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34018" y="2912163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Model development - Pathway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45142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Composition data likelihood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Catch errors v. catch-conditioning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Fishery structure &amp; selectivity groupings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Effective sample size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Inclusion of tagging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62818" y="2177996"/>
            <a:ext cx="2825086" cy="1468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Start developing four region model</a:t>
            </a:r>
            <a:endParaRPr lang="en-US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34018" y="2912163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287" y="3187392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Model development - Pathway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45142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Composition data likelihood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Catch errors v. catch-conditioning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Fishery structure &amp; selectivity groupings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Effective sample size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Inclusion of tagging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62818" y="2177996"/>
            <a:ext cx="2825086" cy="1468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Start developing four region model</a:t>
            </a:r>
            <a:endParaRPr lang="en-US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34018" y="2912163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13764" y="3610957"/>
            <a:ext cx="45142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Use 20 fleet 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Selectivity groupings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Movement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Recruitment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Tagging data </a:t>
            </a:r>
          </a:p>
          <a:p>
            <a:pPr marL="137160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Mixing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82287" y="3187392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98721" y="6026412"/>
            <a:ext cx="6538731" cy="44017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+mj-lt"/>
                <a:ea typeface="Cambria" panose="02040503050406030204" pitchFamily="18" charset="0"/>
              </a:rPr>
              <a:t>Models checked for convergence (low gradient &amp; Hessian)</a:t>
            </a:r>
            <a:endParaRPr lang="en-US" sz="2000" dirty="0">
              <a:latin typeface="+mj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1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Model development - Pathway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45142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Composition data likelihood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Catch errors v. catch-conditioning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Fishery structure &amp; selectivity groupings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Effective sample size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Inclusion of tagging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901135" y="2256367"/>
            <a:ext cx="3901034" cy="2515325"/>
          </a:xfrm>
          <a:prstGeom prst="roundRect">
            <a:avLst/>
          </a:prstGeom>
          <a:solidFill>
            <a:srgbClr val="00A9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Multifan</a:t>
            </a:r>
            <a:r>
              <a:rPr lang="en-US" sz="20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-CL modifications/fixes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Catch-conditioned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 conditions based on 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Dynamic depletion with stock-recruit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Chronic tag shedding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62818" y="2177996"/>
            <a:ext cx="2825086" cy="1468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Start developing four region model</a:t>
            </a:r>
            <a:endParaRPr lang="en-US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34018" y="2912163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13764" y="3610957"/>
            <a:ext cx="45142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Use 20 fleet single region model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Selectivity groupings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Movement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Recruitment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Tagging data </a:t>
            </a:r>
          </a:p>
          <a:p>
            <a:pPr marL="137160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Mixing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82287" y="3187392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98721" y="6026412"/>
            <a:ext cx="6538731" cy="44017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+mj-lt"/>
                <a:ea typeface="Cambria" panose="02040503050406030204" pitchFamily="18" charset="0"/>
              </a:rPr>
              <a:t>Models checked for convergence (low gradient &amp; Hessian)</a:t>
            </a:r>
            <a:endParaRPr lang="en-US" sz="2000" dirty="0">
              <a:latin typeface="+mj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7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Initial model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7544525" y="1484124"/>
            <a:ext cx="3901034" cy="3010331"/>
          </a:xfrm>
          <a:prstGeom prst="roundRect">
            <a:avLst/>
          </a:prstGeom>
          <a:solidFill>
            <a:srgbClr val="00A9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Assumed from 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Steepness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Maturity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General selectivity 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Stock-recruit curve penalty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CPUE observation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72438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Did not work with the 5x5 spatial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Began with 7 extraction fisheries + 1 index fishery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Each of the 8 fisheries estimated an independent age specific selectivity curve using a 3 node cubic spline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Longline &amp; index fishery assumed to be non-decreasing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Pseudo-catch conditioned model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Robust Normal likelihood for length composition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Sample size of 5 for the length composition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Quarterly fishery and recruitment time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8"/>
          <a:stretch/>
        </p:blipFill>
        <p:spPr>
          <a:xfrm>
            <a:off x="0" y="1052555"/>
            <a:ext cx="9601200" cy="5011361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Length comp likelihood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94425" r="33417" b="524"/>
          <a:stretch/>
        </p:blipFill>
        <p:spPr>
          <a:xfrm>
            <a:off x="3343734" y="6098036"/>
            <a:ext cx="4164460" cy="429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7306" y="4413413"/>
            <a:ext cx="46169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Switching to </a:t>
            </a:r>
            <a:r>
              <a:rPr lang="en-US" sz="2000" dirty="0" err="1" smtClean="0">
                <a:latin typeface="+mj-lt"/>
              </a:rPr>
              <a:t>Dirichlet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Multinomial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improved fit to length data &amp; index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improved run time and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3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>
          <a:xfrm>
            <a:off x="0" y="1050300"/>
            <a:ext cx="9601200" cy="5157996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Length comp likelihood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6484169" y="4588926"/>
            <a:ext cx="419959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+mj-lt"/>
              </a:rPr>
              <a:t>Dirichlet</a:t>
            </a:r>
            <a:r>
              <a:rPr lang="en-US" sz="2000" dirty="0" smtClean="0">
                <a:latin typeface="+mj-lt"/>
              </a:rPr>
              <a:t> Multinomial (Self-scaling)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Estimates two scaling parameters per fishery group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Sensitive to fishery groupings &amp; maximum sample size (user-defined)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95952" r="45948" b="186"/>
          <a:stretch/>
        </p:blipFill>
        <p:spPr>
          <a:xfrm>
            <a:off x="4319337" y="6336632"/>
            <a:ext cx="962526" cy="2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309240" y="1166277"/>
            <a:ext cx="11083973" cy="35321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1pPr>
            <a:lvl2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7113" marR="0" lvl="2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36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3pPr>
            <a:lvl4pPr marL="10922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Team MULTIFAN-CL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09240" y="1153577"/>
            <a:ext cx="118827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Claudio Castillo Jordan (SPC)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Nick Davies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(</a:t>
            </a:r>
            <a:r>
              <a:rPr lang="en-US" sz="2800" dirty="0" err="1">
                <a:latin typeface="+mj-lt"/>
              </a:rPr>
              <a:t>Te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Takina</a:t>
            </a:r>
            <a:r>
              <a:rPr lang="en-US" sz="2800" dirty="0">
                <a:latin typeface="+mj-lt"/>
              </a:rPr>
              <a:t> Ltd.)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Jemery</a:t>
            </a:r>
            <a:r>
              <a:rPr lang="en-US" sz="2800" dirty="0">
                <a:latin typeface="+mj-lt"/>
              </a:rPr>
              <a:t> Day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Nicholas Ducharme-Barth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(NOAA PIFSC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Paul Hamer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John Hampton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Arni</a:t>
            </a:r>
            <a:r>
              <a:rPr lang="en-US" sz="2800" dirty="0">
                <a:latin typeface="+mj-lt"/>
              </a:rPr>
              <a:t> Magnusson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Thom </a:t>
            </a:r>
            <a:r>
              <a:rPr lang="en-US" sz="2800" dirty="0" err="1">
                <a:latin typeface="+mj-lt"/>
              </a:rPr>
              <a:t>Teears</a:t>
            </a:r>
            <a:r>
              <a:rPr lang="en-US" sz="2800" dirty="0">
                <a:latin typeface="+mj-lt"/>
              </a:rPr>
              <a:t> (SPC)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Matthew Vincent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(NOAA SEFSC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1. Former SPC staff members 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>
          <a:xfrm>
            <a:off x="7618101" y="1353259"/>
            <a:ext cx="3819782" cy="368103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Rectangle 8"/>
          <p:cNvSpPr/>
          <p:nvPr/>
        </p:nvSpPr>
        <p:spPr>
          <a:xfrm>
            <a:off x="7663645" y="5034290"/>
            <a:ext cx="377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SPC Campus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Nouméa</a:t>
            </a:r>
            <a:r>
              <a:rPr lang="en-US" dirty="0" smtClean="0">
                <a:latin typeface="+mj-lt"/>
              </a:rPr>
              <a:t>, New Caledonia</a:t>
            </a:r>
            <a:endParaRPr lang="en-US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43280" y="4750428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+mj-lt"/>
              </a:rPr>
              <a:t>Credit: GYPAETE AERIAL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Catch conditioning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"/>
          <a:stretch/>
        </p:blipFill>
        <p:spPr>
          <a:xfrm>
            <a:off x="0" y="1058779"/>
            <a:ext cx="9601200" cy="53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Catch conditioning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"/>
          <a:stretch/>
        </p:blipFill>
        <p:spPr>
          <a:xfrm>
            <a:off x="0" y="1058779"/>
            <a:ext cx="9601200" cy="5344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4616" y="1299412"/>
            <a:ext cx="5934522" cy="44436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10694" b="3635"/>
          <a:stretch/>
        </p:blipFill>
        <p:spPr>
          <a:xfrm>
            <a:off x="594615" y="2967789"/>
            <a:ext cx="4554901" cy="2646948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6200000">
            <a:off x="6020570" y="2917845"/>
            <a:ext cx="436728" cy="162593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7300094" y="3080083"/>
            <a:ext cx="223654" cy="1347537"/>
          </a:xfrm>
          <a:prstGeom prst="lef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841588" y="3313215"/>
                <a:ext cx="1056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588" y="3313215"/>
                <a:ext cx="1056251" cy="276999"/>
              </a:xfrm>
              <a:prstGeom prst="rect">
                <a:avLst/>
              </a:prstGeom>
              <a:blipFill>
                <a:blip r:embed="rId4"/>
                <a:stretch>
                  <a:fillRect l="-4624" t="-4444" r="-231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632600" y="2941583"/>
                <a:ext cx="66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00" y="2941583"/>
                <a:ext cx="662104" cy="276999"/>
              </a:xfrm>
              <a:prstGeom prst="rect">
                <a:avLst/>
              </a:prstGeom>
              <a:blipFill>
                <a:blip r:embed="rId5"/>
                <a:stretch>
                  <a:fillRect l="-7339" r="-36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632600" y="4427620"/>
                <a:ext cx="333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600" y="4427620"/>
                <a:ext cx="333233" cy="276999"/>
              </a:xfrm>
              <a:prstGeom prst="rect">
                <a:avLst/>
              </a:prstGeom>
              <a:blipFill>
                <a:blip r:embed="rId6"/>
                <a:stretch>
                  <a:fillRect l="-16364" r="-1454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Fisheries groupings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r="11374"/>
          <a:stretch/>
        </p:blipFill>
        <p:spPr>
          <a:xfrm>
            <a:off x="5438274" y="1139929"/>
            <a:ext cx="5823284" cy="3807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623" y="1139929"/>
            <a:ext cx="4964640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Model 034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extraction fisheries (gear specific) + 1 index fishery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selectivity and length comp groupings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Model 035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16 extraction fisheries (gear/region specific) + 4 index fisheries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selectivity and length comp groupings (gear specific)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Model 037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16 extraction fisheries (gear/region specific) + 4 index fisheries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14 selectivity groupings </a:t>
            </a:r>
            <a:r>
              <a:rPr lang="en-US" sz="2000" dirty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gear/region </a:t>
            </a:r>
            <a:r>
              <a:rPr lang="en-US" sz="2000" dirty="0">
                <a:latin typeface="+mj-lt"/>
              </a:rPr>
              <a:t>specific</a:t>
            </a:r>
            <a:r>
              <a:rPr lang="en-US" sz="2000" dirty="0" smtClean="0">
                <a:latin typeface="+mj-lt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length comp groupings (gear specific)</a:t>
            </a:r>
            <a:endParaRPr lang="en-US" sz="2000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6" t="41050" r="592" b="44205"/>
          <a:stretch/>
        </p:blipFill>
        <p:spPr>
          <a:xfrm>
            <a:off x="9769642" y="1369283"/>
            <a:ext cx="1315453" cy="1096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t="3977" r="11580"/>
          <a:stretch/>
        </p:blipFill>
        <p:spPr>
          <a:xfrm>
            <a:off x="5983705" y="3708283"/>
            <a:ext cx="3946358" cy="2479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30100" r="97526" b="32785"/>
          <a:stretch/>
        </p:blipFill>
        <p:spPr>
          <a:xfrm rot="5400000">
            <a:off x="8253663" y="-178780"/>
            <a:ext cx="272716" cy="2759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42782" r="97437" b="44863"/>
          <a:stretch/>
        </p:blipFill>
        <p:spPr>
          <a:xfrm rot="5400000">
            <a:off x="6842996" y="3663306"/>
            <a:ext cx="334809" cy="12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Fisheries groupings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r="11374"/>
          <a:stretch/>
        </p:blipFill>
        <p:spPr>
          <a:xfrm>
            <a:off x="5438274" y="1139929"/>
            <a:ext cx="5823284" cy="3807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623" y="1139929"/>
            <a:ext cx="496464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Ultimately selected Model 034 based on OM documentation after much discussion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extraction fisheries (gear specific) + 1 index fishery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selectivity and length comp groupings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 an operational assessment index fishery would typically receive its own composition data weighted by the spatial CPUE, and the extraction fishery composition would be re-weighted by the spatial catch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Opportunity for further investigations into how fisheries are defined and groupings used to define selectivity and composition groupings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6" t="41050" r="592" b="44205"/>
          <a:stretch/>
        </p:blipFill>
        <p:spPr>
          <a:xfrm>
            <a:off x="9769642" y="1369283"/>
            <a:ext cx="1315453" cy="1096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t="3977" r="11580"/>
          <a:stretch/>
        </p:blipFill>
        <p:spPr>
          <a:xfrm>
            <a:off x="5983705" y="3708283"/>
            <a:ext cx="3946358" cy="2479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30100" r="97526" b="32785"/>
          <a:stretch/>
        </p:blipFill>
        <p:spPr>
          <a:xfrm rot="5400000">
            <a:off x="8253663" y="-178780"/>
            <a:ext cx="272716" cy="2759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42782" r="97437" b="44863"/>
          <a:stretch/>
        </p:blipFill>
        <p:spPr>
          <a:xfrm rot="5400000">
            <a:off x="6842996" y="3663306"/>
            <a:ext cx="334809" cy="12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496464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extraction fisheries + 1 index fishery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Index selectivity shared with longline fishery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7 fisheries age specific selectivity curve using a 7 node cubic spline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Longline &amp; index fishery assumed to be logistic curve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Catch-conditioned model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+mj-lt"/>
              </a:rPr>
              <a:t>Dirichlet</a:t>
            </a:r>
            <a:r>
              <a:rPr lang="en-US" sz="2000" dirty="0" smtClean="0">
                <a:latin typeface="+mj-lt"/>
              </a:rPr>
              <a:t>-Multinomial (self-scaling)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Raw sample size used for the length composition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Quarterly fishery and recruitment time step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Inclusion of tags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Mixing periods = 4 or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92" y="1437356"/>
            <a:ext cx="6632407" cy="3730729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 rot="16200000">
            <a:off x="11101933" y="3998796"/>
            <a:ext cx="436728" cy="62046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5400000">
            <a:off x="5180090" y="3497900"/>
            <a:ext cx="436728" cy="62046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0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3573" y="5431808"/>
            <a:ext cx="5099871" cy="7642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496464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7 extraction fisheries + 1 index fishery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Index selectivity shared with longline fishery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7 fisheries age specific selectivity curve using a 7 node cubic spline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Longline &amp; index fishery assumed to be logistic curve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Catch-conditioned model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3"/>
                </a:solidFill>
                <a:latin typeface="+mj-lt"/>
              </a:rPr>
              <a:t>Dirichlet</a:t>
            </a: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-Multinomial (self-scaling)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Raw sample size used for the length composition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Quarterly fishery and recruitment time step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Inclusion of tags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Mixing periods = 4 or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92" y="1437356"/>
            <a:ext cx="6632407" cy="3730729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6200000">
            <a:off x="11101933" y="3998796"/>
            <a:ext cx="436728" cy="62046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5400000">
            <a:off x="5180090" y="3497900"/>
            <a:ext cx="436728" cy="62046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6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/>
          <a:stretch/>
        </p:blipFill>
        <p:spPr>
          <a:xfrm>
            <a:off x="0" y="1282890"/>
            <a:ext cx="9601200" cy="5121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4279" y="4822865"/>
            <a:ext cx="3707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Shape of selectivity curve sensitive to inclusion of tagging data…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13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0"/>
          <a:stretch/>
        </p:blipFill>
        <p:spPr>
          <a:xfrm>
            <a:off x="18037" y="1310185"/>
            <a:ext cx="9601200" cy="5094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143" y="4891104"/>
            <a:ext cx="3707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…but does not result in meaningfully different fits to the length composition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41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37" y="1269242"/>
            <a:ext cx="9601200" cy="5135396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52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37" y="1269242"/>
            <a:ext cx="9601200" cy="513539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5400000">
            <a:off x="7465327" y="3104865"/>
            <a:ext cx="648266" cy="1194182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65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MULTIFAN-CL: A history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4741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Integrated, statistical, size-based, age-structured and spatially structured model for fisheries stock assessment </a:t>
            </a: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2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37" y="1269242"/>
            <a:ext cx="9601200" cy="513539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311487" y="3957850"/>
            <a:ext cx="436728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46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/>
          <a:stretch/>
        </p:blipFill>
        <p:spPr>
          <a:xfrm>
            <a:off x="18037" y="1296537"/>
            <a:ext cx="9601200" cy="5108101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28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/>
          <a:stretch/>
        </p:blipFill>
        <p:spPr>
          <a:xfrm>
            <a:off x="18037" y="1296537"/>
            <a:ext cx="9601200" cy="5108101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7516505" y="3893024"/>
            <a:ext cx="341194" cy="168549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1492" y="4993784"/>
            <a:ext cx="2804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Conflict between tagging and CPUE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737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/>
          <a:stretch/>
        </p:blipFill>
        <p:spPr>
          <a:xfrm>
            <a:off x="18037" y="1296537"/>
            <a:ext cx="9601200" cy="5108101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7516505" y="3893024"/>
            <a:ext cx="341194" cy="168549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1492" y="4993784"/>
            <a:ext cx="2804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Conflict between tagging and CPUE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7910015" y="2770881"/>
            <a:ext cx="341194" cy="54818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73758" y="1806492"/>
            <a:ext cx="2233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Conflict with purse seine length composition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207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0"/>
          <a:stretch/>
        </p:blipFill>
        <p:spPr>
          <a:xfrm>
            <a:off x="18037" y="1310185"/>
            <a:ext cx="9601200" cy="5094453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333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" y="1003962"/>
            <a:ext cx="9601200" cy="5400675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50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" y="1003962"/>
            <a:ext cx="9601200" cy="54006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8076072">
            <a:off x="7067416" y="1995303"/>
            <a:ext cx="648266" cy="1736855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8076072">
            <a:off x="744638" y="1257810"/>
            <a:ext cx="1485348" cy="2284196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8076072">
            <a:off x="4408306" y="2147703"/>
            <a:ext cx="648266" cy="1736855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620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37" y="1269242"/>
            <a:ext cx="9601200" cy="513539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35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37" y="1269242"/>
            <a:ext cx="9601200" cy="5135396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  <p:sp>
        <p:nvSpPr>
          <p:cNvPr id="3" name="Oval 2"/>
          <p:cNvSpPr/>
          <p:nvPr/>
        </p:nvSpPr>
        <p:spPr>
          <a:xfrm>
            <a:off x="668740" y="1269242"/>
            <a:ext cx="818866" cy="1869743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41510" y="3836940"/>
            <a:ext cx="818866" cy="1869743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279" y="4249659"/>
            <a:ext cx="5522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Little information (limited length comp &amp; no CPUE) from which to estimate recruitment.</a:t>
            </a:r>
          </a:p>
          <a:p>
            <a:pPr lvl="1"/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Would be better to constrain deviates to 0 for this early period but not feasible in MULTIFAN-CL.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68740" y="3836940"/>
            <a:ext cx="818866" cy="1869743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8037" y="1269242"/>
            <a:ext cx="9601200" cy="5135396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– Current model</a:t>
            </a:r>
            <a:endParaRPr lang="en-US" sz="4000" dirty="0"/>
          </a:p>
        </p:txBody>
      </p:sp>
      <p:sp>
        <p:nvSpPr>
          <p:cNvPr id="3" name="Oval 2"/>
          <p:cNvSpPr/>
          <p:nvPr/>
        </p:nvSpPr>
        <p:spPr>
          <a:xfrm>
            <a:off x="668740" y="1269242"/>
            <a:ext cx="818866" cy="1869743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41510" y="3836940"/>
            <a:ext cx="818866" cy="1869743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279" y="4249659"/>
            <a:ext cx="5522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Little information (limited length comp &amp; no CPUE) from which to estimate recruitment.</a:t>
            </a:r>
          </a:p>
          <a:p>
            <a:pPr lvl="1"/>
            <a:endParaRPr lang="en-US" sz="2000" dirty="0">
              <a:solidFill>
                <a:schemeClr val="accent3"/>
              </a:solidFill>
              <a:latin typeface="+mj-lt"/>
            </a:endParaRPr>
          </a:p>
          <a:p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Would be better to constrain deviates to 0 for this early period but not feasible in MULTIFAN-CL.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68740" y="3836940"/>
            <a:ext cx="818866" cy="1869743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1006" y="1437356"/>
            <a:ext cx="2365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Dynamic depletion is robust to spurious high early biomass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10" name="Bent Arrow 9"/>
          <p:cNvSpPr/>
          <p:nvPr/>
        </p:nvSpPr>
        <p:spPr>
          <a:xfrm rot="16200000">
            <a:off x="6598612" y="-891576"/>
            <a:ext cx="371574" cy="5669677"/>
          </a:xfrm>
          <a:prstGeom prst="bent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MULTIFAN-CL: A history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47412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Integrated, statistical, size-based, age-structured and spatially structured model for fisheries stock assessment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Integrates the original MULTIFAN model (1990) used to estimate growth and proportions-at-age from length-frequency data with the Fournier and Archibald statistical age-structured model (1982</a:t>
            </a:r>
            <a:r>
              <a:rPr lang="en-US" sz="2000" dirty="0" smtClean="0">
                <a:latin typeface="+mj-lt"/>
              </a:rPr>
              <a:t>)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27226" b="24853"/>
          <a:stretch/>
        </p:blipFill>
        <p:spPr>
          <a:xfrm>
            <a:off x="5281065" y="3319319"/>
            <a:ext cx="6599894" cy="1388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65" y="1426433"/>
            <a:ext cx="6720871" cy="180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28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Development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7544525" y="1484124"/>
            <a:ext cx="3901034" cy="3852151"/>
          </a:xfrm>
          <a:prstGeom prst="roundRect">
            <a:avLst/>
          </a:prstGeom>
          <a:solidFill>
            <a:srgbClr val="00A9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Assumed from 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Steepness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Maturity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General selectivity 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Stock-recruit curve penalty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CPUE observation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Reporting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724381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Did not work with the 5x5 spatial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Began with 16 extraction fisheries + 4 index fisheries single region model and assigned fisheries to regions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Progressively added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Estimation of quarterly movement: 40 total parameters (10 per quarter, 5 adjacencies with bi-directional movement)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Estimation of regional recruitment distribution: 4 parameters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Estimation of regional recruitment deviates: 1020 parameters (4 regions x n-1 quarterly time steps)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Tagging data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Assume negative binomial (estimate over-dispersion parameter)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8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Refining structure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5234482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Movement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Movement “prior” mean: 0 or </a:t>
            </a:r>
            <a:r>
              <a:rPr lang="en-US" sz="2000" b="1" dirty="0" smtClean="0"/>
              <a:t>0.1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Grouping of quarterly movement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For example: 1 2 3 4 (40 parameters) or </a:t>
            </a:r>
            <a:r>
              <a:rPr lang="en-US" sz="2000" b="1" dirty="0" smtClean="0"/>
              <a:t>1 1 2 2 </a:t>
            </a:r>
            <a:r>
              <a:rPr lang="en-US" sz="2000" dirty="0" smtClean="0">
                <a:latin typeface="+mj-lt"/>
              </a:rPr>
              <a:t>(20 parameters)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Age specific movement: </a:t>
            </a:r>
            <a:r>
              <a:rPr lang="en-US" sz="2000" b="1" dirty="0" smtClean="0"/>
              <a:t>none</a:t>
            </a:r>
            <a:r>
              <a:rPr lang="en-US" sz="2000" dirty="0" smtClean="0">
                <a:latin typeface="+mj-lt"/>
              </a:rPr>
              <a:t>, linear (+1 parameter for each movement coefficient), non-linear (+2 parameters for each movement coefficient)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Recruitment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Tagging data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4" y="1139928"/>
            <a:ext cx="4937235" cy="49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Refining structure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651785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Movement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Recruitment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Orthogonal polynomial recruitment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Dramatically reduces the number of estimated parameters needed for regional recruitment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Recruitments are constrained to be closer to the mean absent information in the model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Estimation of regional recruitment deviates?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AIC suggested degradation in model fit did not outweigh the reduction in 1020 parameters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</a:t>
            </a:r>
            <a:r>
              <a:rPr lang="en-US" sz="2000" dirty="0" smtClean="0">
                <a:latin typeface="+mj-lt"/>
              </a:rPr>
              <a:t>odel without regional recruitment deviates did not estimate recruitment in region 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Estimation of average recruitment distribution:</a:t>
            </a:r>
            <a:endParaRPr lang="en-US" sz="2800" dirty="0" smtClean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Tagging data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2886" y="5678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+mj-lt"/>
              </a:rPr>
              <a:t>12.8%, 20.8%, 54.4%, and 11.9%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9" t="9879" r="10397" b="55062"/>
          <a:stretch/>
        </p:blipFill>
        <p:spPr>
          <a:xfrm>
            <a:off x="8069179" y="1480093"/>
            <a:ext cx="3898231" cy="1925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64795" r="72369" b="3392"/>
          <a:stretch/>
        </p:blipFill>
        <p:spPr>
          <a:xfrm>
            <a:off x="6689558" y="3074957"/>
            <a:ext cx="3626609" cy="2516422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7530748" y="3050957"/>
            <a:ext cx="2753335" cy="573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2000" dirty="0" smtClean="0"/>
              <a:t>Region 1: recruitment</a:t>
            </a:r>
            <a:endParaRPr lang="en-US" sz="2000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342135" y="1391270"/>
            <a:ext cx="2753335" cy="573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2000" dirty="0" smtClean="0"/>
              <a:t>Region 2: CPUE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23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Refining structure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39623" y="1139929"/>
            <a:ext cx="4897598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Movement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Recruitment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Tagging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Estimated over-dispersion parameter </a:t>
            </a:r>
            <a:r>
              <a:rPr lang="en-US" sz="2000" dirty="0" smtClean="0">
                <a:latin typeface="+mj-lt"/>
                <a:sym typeface="Wingdings" panose="05000000000000000000" pitchFamily="2" charset="2"/>
              </a:rPr>
              <a:t> 1, implying Poisson distribution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 Similar to single region model, model scale sensitive to the mixing period assumed though had little impact on fits to CPUE index or length composition data</a:t>
            </a:r>
            <a:endParaRPr lang="en-US" sz="2800" dirty="0" smtClean="0">
              <a:latin typeface="+mj-lt"/>
            </a:endParaRP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8655" r="66448" b="50409"/>
          <a:stretch/>
        </p:blipFill>
        <p:spPr>
          <a:xfrm>
            <a:off x="8021053" y="1652336"/>
            <a:ext cx="3818021" cy="280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6" t="8889" r="36843" b="50175"/>
          <a:stretch/>
        </p:blipFill>
        <p:spPr>
          <a:xfrm>
            <a:off x="5566611" y="3271000"/>
            <a:ext cx="3617495" cy="2807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42" t="43287" r="132" b="39871"/>
          <a:stretch/>
        </p:blipFill>
        <p:spPr>
          <a:xfrm>
            <a:off x="9376612" y="4459705"/>
            <a:ext cx="906377" cy="1553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89432" y="4973053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65370" y="5445148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45636" r="97525" b="32785"/>
          <a:stretch/>
        </p:blipFill>
        <p:spPr>
          <a:xfrm rot="5400000">
            <a:off x="9350689" y="480346"/>
            <a:ext cx="396749" cy="1949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42782" r="97437" b="44863"/>
          <a:stretch/>
        </p:blipFill>
        <p:spPr>
          <a:xfrm rot="5400000">
            <a:off x="6359415" y="2488827"/>
            <a:ext cx="334809" cy="12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89432" y="4973053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65370" y="5445148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11"/>
            <a:ext cx="9601200" cy="5400675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current 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509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89432" y="4973053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65370" y="5445148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11"/>
            <a:ext cx="9601200" cy="5400675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current model</a:t>
            </a:r>
            <a:endParaRPr lang="en-US" sz="4000" dirty="0"/>
          </a:p>
        </p:txBody>
      </p:sp>
      <p:sp>
        <p:nvSpPr>
          <p:cNvPr id="6" name="Up Arrow 5"/>
          <p:cNvSpPr/>
          <p:nvPr/>
        </p:nvSpPr>
        <p:spPr>
          <a:xfrm rot="2856857">
            <a:off x="4990704" y="1622124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2856857">
            <a:off x="5672416" y="1622125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 rot="2856857">
            <a:off x="6213697" y="1622124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2856857">
            <a:off x="6622239" y="1622126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2856857">
            <a:off x="7163520" y="1851648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2856857">
            <a:off x="8505585" y="1954970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rot="2856857">
            <a:off x="8030674" y="1848756"/>
            <a:ext cx="188811" cy="750627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89432" y="4973053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65370" y="5445148"/>
            <a:ext cx="593557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611"/>
            <a:ext cx="9601200" cy="5400675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– current model</a:t>
            </a:r>
            <a:endParaRPr lang="en-US" sz="4000" dirty="0"/>
          </a:p>
        </p:txBody>
      </p:sp>
      <p:sp>
        <p:nvSpPr>
          <p:cNvPr id="19" name="Oval 18"/>
          <p:cNvSpPr/>
          <p:nvPr/>
        </p:nvSpPr>
        <p:spPr>
          <a:xfrm>
            <a:off x="7727266" y="2063789"/>
            <a:ext cx="818866" cy="1141415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9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1"/>
            <a:ext cx="9601200" cy="5400675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Current model 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72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Current model comparison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45" y="2197293"/>
            <a:ext cx="54864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2197293"/>
            <a:ext cx="5486400" cy="308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2762" y="1555714"/>
            <a:ext cx="2097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+mj-lt"/>
              </a:rPr>
              <a:t>Single region</a:t>
            </a:r>
            <a:endParaRPr lang="en-US" sz="36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7542" y="1555714"/>
            <a:ext cx="2097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+mj-lt"/>
              </a:rPr>
              <a:t>Four region</a:t>
            </a:r>
            <a:endParaRPr lang="en-US" sz="3600" dirty="0">
              <a:latin typeface="+mj-lt"/>
            </a:endParaRPr>
          </a:p>
        </p:txBody>
      </p:sp>
      <p:sp>
        <p:nvSpPr>
          <p:cNvPr id="8" name="Up Arrow 7"/>
          <p:cNvSpPr/>
          <p:nvPr/>
        </p:nvSpPr>
        <p:spPr>
          <a:xfrm rot="10800000">
            <a:off x="6632811" y="1899343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638031" y="1899343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8204577" y="3280052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10800000">
            <a:off x="2250741" y="3280052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Current model comparison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1862762" y="1555714"/>
            <a:ext cx="2097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+mj-lt"/>
              </a:rPr>
              <a:t>Single region</a:t>
            </a:r>
            <a:endParaRPr lang="en-US" sz="36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7542" y="1555714"/>
            <a:ext cx="2097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+mj-lt"/>
              </a:rPr>
              <a:t>Four region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8" y="2197292"/>
            <a:ext cx="4415313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1" y="2197292"/>
            <a:ext cx="442466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MULTIFAN-CL: A history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47412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Integrated, statistical, size-based, age-structured and spatially structured model for fisheries stock assessment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Integrates the original MULTIFAN model (1990) used to estimate growth and proportions-at-age from length-frequency data with the Fournier and Archibald statistical age-structured model (1982)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First MULTIFAN-CL model applied in 1998 to South Pacific albacore tuna</a:t>
            </a:r>
          </a:p>
          <a:p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27226" b="24853"/>
          <a:stretch/>
        </p:blipFill>
        <p:spPr>
          <a:xfrm>
            <a:off x="5281065" y="3319319"/>
            <a:ext cx="6599894" cy="1388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65" y="1426433"/>
            <a:ext cx="6720871" cy="1800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010239" y="1313094"/>
            <a:ext cx="7141545" cy="35778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30" y="3608735"/>
            <a:ext cx="6557673" cy="1504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11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Replicate runs – single region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/>
          <a:stretch/>
        </p:blipFill>
        <p:spPr>
          <a:xfrm>
            <a:off x="168165" y="1066799"/>
            <a:ext cx="9601200" cy="5123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700" y="4064104"/>
            <a:ext cx="4191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We thought we were done but something seems off here…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02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Replicate runs – Length composition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80" y="1546359"/>
            <a:ext cx="4584589" cy="2755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30" y="1546359"/>
            <a:ext cx="4584589" cy="2755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2492" y="4301990"/>
            <a:ext cx="91298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… the composition data used to develop current “final” models appears to be simulated/formatted in a different manner than data used for the replicates.</a:t>
            </a:r>
            <a:endParaRPr lang="en-US" sz="2000" dirty="0"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It looks like we ran the replicates using the </a:t>
            </a:r>
            <a:r>
              <a:rPr lang="en-US" sz="2000" i="1" dirty="0" smtClean="0">
                <a:latin typeface="+mj-lt"/>
              </a:rPr>
              <a:t>*_ESS_00x.Rdata </a:t>
            </a:r>
            <a:r>
              <a:rPr lang="en-US" sz="2000" dirty="0" smtClean="0">
                <a:latin typeface="+mj-lt"/>
              </a:rPr>
              <a:t>rather than the </a:t>
            </a:r>
            <a:r>
              <a:rPr lang="en-US" sz="2000" i="1" dirty="0" smtClean="0">
                <a:latin typeface="+mj-lt"/>
              </a:rPr>
              <a:t>*_ESS_05x.Rdata </a:t>
            </a:r>
            <a:r>
              <a:rPr lang="en-US" sz="2000" dirty="0" smtClean="0">
                <a:latin typeface="+mj-lt"/>
              </a:rPr>
              <a:t>used in development of the test </a:t>
            </a:r>
            <a:r>
              <a:rPr lang="en-US" sz="2000" smtClean="0">
                <a:latin typeface="+mj-lt"/>
              </a:rPr>
              <a:t>models.</a:t>
            </a: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0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Discussion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9086264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MULTIFAN-CL strengths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Tagging module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Movement parametrization (movement to non-adjacent regions)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Orthogonal polynomial recruitment parametrization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MULTIFAN-CL development wish list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Time-varying movement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Ability to fix/estimate some movement parameters rather than all or none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Implementation of “early” and “main” recruitment periods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Random effects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</a:t>
            </a:r>
            <a:r>
              <a:rPr lang="en-US" sz="2000" dirty="0" smtClean="0">
                <a:latin typeface="+mj-lt"/>
              </a:rPr>
              <a:t>ovement, recruitment, time-varying selectivity, etc.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Data wish list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Finer scale composition data (5cm bins are fairly coarse)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Length at release associated with tag data rather than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8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Discussion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1068305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Future improvements needed for this model…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Address areas of systemic misfits to length composition data, CPUE index, and tagging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Explore 5x5 spatial data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Revisit selectivity groupings/ fishery structure</a:t>
            </a:r>
          </a:p>
          <a:p>
            <a:pPr marL="1657350" lvl="3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Consider seasonal or time-varying selectivity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Evaluate tag releases relative to regional boundaries</a:t>
            </a:r>
          </a:p>
          <a:p>
            <a:pPr marL="1657350" lvl="3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Define mixing period lengths by release group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Evaluate regional boundaries relative to tag releases and effort distributions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Continued development of diagnostics for: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Determining appropriate mixing periods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Evaluating fit to tagging data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Evaluating estimated movement rates &amp; what is informing movement</a:t>
            </a:r>
          </a:p>
          <a:p>
            <a:pPr marL="1657350" lvl="3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i.e. empirical from tags vs. model estimated movement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91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Discussion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3" y="1139929"/>
            <a:ext cx="1054414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Limitations to implementing spatial stock assessments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Model complexity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Long run times (at least for </a:t>
            </a:r>
            <a:r>
              <a:rPr lang="en-US" sz="2000" dirty="0" err="1" smtClean="0">
                <a:latin typeface="+mj-lt"/>
              </a:rPr>
              <a:t>Multifan</a:t>
            </a:r>
            <a:r>
              <a:rPr lang="en-US" sz="2000" dirty="0" smtClean="0">
                <a:latin typeface="+mj-lt"/>
              </a:rPr>
              <a:t>-CL)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Sufficient data to estimate additional spatial processes (movement &amp; recruitment)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Lack of tagging data to sufficiently estimate movement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Ideally, length composition data should not drive movement estimates</a:t>
            </a:r>
          </a:p>
          <a:p>
            <a:pPr marL="1657350" lvl="3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Spatially varying growth, and irregular spatiotemporal sampling of composition data could bias estimates of movement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General comments (based on WCPFC examples)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 limited investigations, non-spatial models tend to produce lower estimates of stock status (i.e., more depleted) relative to the corresponding spatial model.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Partitioning of fishing mortality and biomass in spatial models leads to “buffering” overall stock status while some model areas show higher levels of depletion.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Lack of region specific reference points means this behavior isn’t always accounted for in management advice.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6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MULTIFAN-CL: A history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474121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Integrated, statistical, size-based, age-structured and spatially structured model for fisheries stock assessment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Integrates the original MULTIFAN model (1990) used to estimate growth and proportions-at-age from length-frequency data with the Fournier and Archibald statistical age-structured model (1982)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First MULTIFAN-CL model applied in 1998 to South Pacific albacore tuna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Further modified in 2001 to allow for spatial structure, movement, and inclusion of tagging data.</a:t>
            </a:r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27226" b="24853"/>
          <a:stretch/>
        </p:blipFill>
        <p:spPr>
          <a:xfrm>
            <a:off x="5281065" y="3319319"/>
            <a:ext cx="6599894" cy="1388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65" y="1426433"/>
            <a:ext cx="6720871" cy="180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30" y="3608735"/>
            <a:ext cx="6557673" cy="1504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010239" y="1313095"/>
            <a:ext cx="7141545" cy="39166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788949" y="4268579"/>
            <a:ext cx="6601746" cy="1281626"/>
            <a:chOff x="6951334" y="1741910"/>
            <a:chExt cx="6601746" cy="1281626"/>
          </a:xfrm>
        </p:grpSpPr>
        <p:grpSp>
          <p:nvGrpSpPr>
            <p:cNvPr id="11" name="Group 10"/>
            <p:cNvGrpSpPr/>
            <p:nvPr/>
          </p:nvGrpSpPr>
          <p:grpSpPr>
            <a:xfrm>
              <a:off x="6951334" y="1741911"/>
              <a:ext cx="6601746" cy="1281625"/>
              <a:chOff x="6951334" y="1741911"/>
              <a:chExt cx="6601746" cy="128162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232"/>
              <a:stretch/>
            </p:blipFill>
            <p:spPr>
              <a:xfrm>
                <a:off x="6951334" y="1741911"/>
                <a:ext cx="6601746" cy="29891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35" b="32885"/>
              <a:stretch/>
            </p:blipFill>
            <p:spPr>
              <a:xfrm>
                <a:off x="6951334" y="2034768"/>
                <a:ext cx="6601746" cy="72189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111" b="2627"/>
              <a:stretch/>
            </p:blipFill>
            <p:spPr>
              <a:xfrm>
                <a:off x="6951334" y="2753193"/>
                <a:ext cx="6601746" cy="27034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6951334" y="1741910"/>
              <a:ext cx="6601746" cy="1281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60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MULTIFAN-CL: A history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474121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Integrated, statistical, size-based, age-structured and spatially structured model for fisheries stock assessment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Integrates the original MULTIFAN model (1990) used to estimate growth and proportions-at-age from length-frequency data with the Fournier and Archibald statistical age-structured model (1982)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First MULTIFAN-CL model applied in 1998 to South Pacific Albacore tuna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Further modified in 2001 to allow for spatial structure, movement, and inclusion of tagging data.</a:t>
            </a:r>
            <a:endParaRPr lang="en-US" sz="2000" dirty="0" smtClean="0">
              <a:solidFill>
                <a:schemeClr val="accent3"/>
              </a:solidFill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27226" b="24853"/>
          <a:stretch/>
        </p:blipFill>
        <p:spPr>
          <a:xfrm>
            <a:off x="5281065" y="3319319"/>
            <a:ext cx="6599894" cy="1388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65" y="1426433"/>
            <a:ext cx="6720871" cy="180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30" y="3608735"/>
            <a:ext cx="6557673" cy="1504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050455" y="1268479"/>
            <a:ext cx="7141545" cy="39523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788949" y="4268579"/>
            <a:ext cx="6601746" cy="1281626"/>
            <a:chOff x="6951334" y="1741910"/>
            <a:chExt cx="6601746" cy="1281626"/>
          </a:xfrm>
        </p:grpSpPr>
        <p:grpSp>
          <p:nvGrpSpPr>
            <p:cNvPr id="11" name="Group 10"/>
            <p:cNvGrpSpPr/>
            <p:nvPr/>
          </p:nvGrpSpPr>
          <p:grpSpPr>
            <a:xfrm>
              <a:off x="6951334" y="1741911"/>
              <a:ext cx="6601746" cy="1281625"/>
              <a:chOff x="6951334" y="1741911"/>
              <a:chExt cx="6601746" cy="128162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232"/>
              <a:stretch/>
            </p:blipFill>
            <p:spPr>
              <a:xfrm>
                <a:off x="6951334" y="1741911"/>
                <a:ext cx="6601746" cy="29891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35" b="32885"/>
              <a:stretch/>
            </p:blipFill>
            <p:spPr>
              <a:xfrm>
                <a:off x="6951334" y="2034768"/>
                <a:ext cx="6601746" cy="72189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111" b="2627"/>
              <a:stretch/>
            </p:blipFill>
            <p:spPr>
              <a:xfrm>
                <a:off x="6951334" y="2753193"/>
                <a:ext cx="6601746" cy="27034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6951334" y="1741910"/>
              <a:ext cx="6601746" cy="1281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748732" y="4268579"/>
            <a:ext cx="6769977" cy="13407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760561" y="2078348"/>
            <a:ext cx="7831383" cy="2515325"/>
          </a:xfrm>
          <a:prstGeom prst="roundRect">
            <a:avLst/>
          </a:prstGeom>
          <a:solidFill>
            <a:srgbClr val="00A9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Developed to analyze spatially complex fisheries with little to no age data, but where length (size) frequency and tagging data were available.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7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MULTIFAN-CL: Spatial considerations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824790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Release conditioned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Length at release needed (not age), region, time (year &amp; month)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Tracks populations of tagged fish by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Multiple likelihoods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Need to define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Mixing period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Fishery reporting rates (can be estimated) 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Recruitment</a:t>
            </a:r>
            <a:endParaRPr lang="en-US" sz="2800" dirty="0">
              <a:solidFill>
                <a:schemeClr val="accent3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4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MULTIFAN-CL: Spatial considerations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9240" y="1153577"/>
            <a:ext cx="7852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Two movement coefficients (bi-directional) estimated for each adjacent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However, movement between two non-adjacent regions is possible within a single time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Quarterly and age specific movements can also be estimated if there is sufficient information</a:t>
            </a:r>
            <a:endParaRPr lang="en-US" sz="2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Recruitment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3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ish-3-0">
    <a:dk1>
      <a:srgbClr val="000000"/>
    </a:dk1>
    <a:lt1>
      <a:srgbClr val="FFFFFF"/>
    </a:lt1>
    <a:dk2>
      <a:srgbClr val="00467F"/>
    </a:dk2>
    <a:lt2>
      <a:srgbClr val="D3EAED"/>
    </a:lt2>
    <a:accent1>
      <a:srgbClr val="008998"/>
    </a:accent1>
    <a:accent2>
      <a:srgbClr val="4C9C2E"/>
    </a:accent2>
    <a:accent3>
      <a:srgbClr val="FF8300"/>
    </a:accent3>
    <a:accent4>
      <a:srgbClr val="615BC3"/>
    </a:accent4>
    <a:accent5>
      <a:srgbClr val="0093D0"/>
    </a:accent5>
    <a:accent6>
      <a:srgbClr val="FF4438"/>
    </a:accent6>
    <a:hlink>
      <a:srgbClr val="7F7FFF"/>
    </a:hlink>
    <a:folHlink>
      <a:srgbClr val="1ECAD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8142</TotalTime>
  <Words>2308</Words>
  <Application>Microsoft Office PowerPoint</Application>
  <PresentationFormat>Widescreen</PresentationFormat>
  <Paragraphs>361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Arial Narrow</vt:lpstr>
      <vt:lpstr>Calibri</vt:lpstr>
      <vt:lpstr>Calibri Light</vt:lpstr>
      <vt:lpstr>Cambria</vt:lpstr>
      <vt:lpstr>Cambria Math</vt:lpstr>
      <vt:lpstr>Century Schoolbook</vt:lpstr>
      <vt:lpstr>Wingdings</vt:lpstr>
      <vt:lpstr>Office Theme</vt:lpstr>
      <vt:lpstr>Team MULTIFAN-CL: Indian Ocean yellowfin tuna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Marine Fisheries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Stock Assessment Simulation Experiment</dc:title>
  <dc:creator>Nicholas Ducharme-Barth</dc:creator>
  <cp:lastModifiedBy>Nicholas Ducharme-Barth</cp:lastModifiedBy>
  <cp:revision>162</cp:revision>
  <dcterms:created xsi:type="dcterms:W3CDTF">2021-12-22T19:22:54Z</dcterms:created>
  <dcterms:modified xsi:type="dcterms:W3CDTF">2022-11-22T04:35:26Z</dcterms:modified>
</cp:coreProperties>
</file>